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Tahoma"/>
      <p:regular r:id="rId51"/>
      <p:bold r:id="rId52"/>
    </p:embeddedFont>
    <p:embeddedFont>
      <p:font typeface="Roboto Mono"/>
      <p:regular r:id="rId53"/>
      <p:bold r:id="rId54"/>
      <p:italic r:id="rId55"/>
      <p:boldItalic r:id="rId56"/>
    </p:embeddedFont>
    <p:embeddedFont>
      <p:font typeface="Century Gothic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Tahoma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Mono-regular.fntdata"/><Relationship Id="rId52" Type="http://schemas.openxmlformats.org/officeDocument/2006/relationships/font" Target="fonts/Tahoma-bold.fntdata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57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d40625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9d40625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d3727d52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9d3727d52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e0d1e73b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2e0d1e73b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e0d1e73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2e0d1e73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e0d1e73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2e0d1e73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e0d1e73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2e0d1e73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4062530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d4062530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e0d1e73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2e0d1e73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e0d1e73b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e0d1e73b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e0d1e73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e0d1e73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d4062530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d4062530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d620757c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d620757c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e0d1e73b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e0d1e73b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4062530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d4062530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4062530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d4062530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4062530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d4062530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d4062530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d4062530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d4062530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d4062530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d4062530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d4062530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4062530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d4062530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d4062530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9d4062530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e0d1e73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e0d1e73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e0d1e73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e0d1e73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40625301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d40625301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e0d1e73b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e0d1e73b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d5aef04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d5aef04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d4062530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d4062530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d4062530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d4062530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d4062530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d4062530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d4062530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d4062530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d4062530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9d4062530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d620757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9d620757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d3727d52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9d3727d52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d3727d52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9d3727d5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d3727d52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9d3727d52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d3727d5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9d3727d5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st.github.com/mohit-raj-purohit/acf959f50c67af5846fa701ec911d8e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st.github.com/mohit-raj-purohit/8d13a376102d120b084f8438c66cc041" TargetMode="External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st.github.com/mohit-raj-purohit/d57f3b45236e9c6ce64d1a5e05c39db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figma.com/design/IlXGysxi6wrxEhvAJ5G660/Minimal-Landing-Page-Design-%7C-Website-Home-Page-Design-%7C-Agency-Website-UI-Design--Community-?node-id=5-573&amp;t=AluilxEX2mu8fwi7-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forms.gle/ne3AfP1s7a2WpGjW9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HTML, Forms, CSS &amp; SCSS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7291821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8" name="Google Shape;48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9" name="Google Shape;49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0" name="Google Shape;50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2" name="Google Shape;52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" name="Google Shape;55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6" name="Google Shape;56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" name="Google Shape;57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8" name="Google Shape;58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1"/>
          <p:cNvSpPr txBox="1"/>
          <p:nvPr/>
        </p:nvSpPr>
        <p:spPr>
          <a:xfrm>
            <a:off x="7006925" y="404065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Mohit Raj Purohit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Form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228600" y="884200"/>
            <a:ext cx="7434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Forms are used to </a:t>
            </a:r>
            <a:r>
              <a:rPr b="1" lang="en" sz="1100">
                <a:solidFill>
                  <a:schemeClr val="dk1"/>
                </a:solidFill>
              </a:rPr>
              <a:t>collect user input</a:t>
            </a:r>
            <a:r>
              <a:rPr lang="en" sz="1100">
                <a:solidFill>
                  <a:schemeClr val="dk1"/>
                </a:solidFill>
              </a:rPr>
              <a:t> on a webpage.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&lt;form&gt;</a:t>
            </a:r>
            <a:r>
              <a:rPr lang="en" sz="1100">
                <a:solidFill>
                  <a:schemeClr val="dk1"/>
                </a:solidFill>
              </a:rPr>
              <a:t> → defines a form container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&lt;input type=”text”&gt;</a:t>
            </a:r>
            <a:r>
              <a:rPr lang="en" sz="1100">
                <a:solidFill>
                  <a:schemeClr val="dk1"/>
                </a:solidFill>
              </a:rPr>
              <a:t> → Used for </a:t>
            </a:r>
            <a:r>
              <a:rPr b="1" lang="en" sz="1100">
                <a:solidFill>
                  <a:schemeClr val="dk1"/>
                </a:solidFill>
              </a:rPr>
              <a:t>single-line text</a:t>
            </a:r>
            <a:r>
              <a:rPr lang="en" sz="1100">
                <a:solidFill>
                  <a:schemeClr val="dk1"/>
                </a:solidFill>
              </a:rPr>
              <a:t> such as names or usernames.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Other types → text, password, email, number, checkbox, radio, date,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&lt;button&gt; </a:t>
            </a:r>
            <a:r>
              <a:rPr lang="en" sz="1100">
                <a:solidFill>
                  <a:schemeClr val="dk1"/>
                </a:solidFill>
              </a:rPr>
              <a:t>→ type → submit, button, reset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&lt;textarea&gt; </a:t>
            </a:r>
            <a:r>
              <a:rPr lang="en" sz="1100">
                <a:solidFill>
                  <a:schemeClr val="dk1"/>
                </a:solidFill>
              </a:rPr>
              <a:t>→ Used for </a:t>
            </a:r>
            <a:r>
              <a:rPr b="1" lang="en" sz="1100">
                <a:solidFill>
                  <a:schemeClr val="dk1"/>
                </a:solidFill>
              </a:rPr>
              <a:t>multi-line text input</a:t>
            </a:r>
            <a:r>
              <a:rPr lang="en" sz="1100">
                <a:solidFill>
                  <a:schemeClr val="dk1"/>
                </a:solidFill>
              </a:rPr>
              <a:t> (e.g., comments, feedback).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&lt;select&gt;&lt;option&gt;&lt;/option&gt;&lt;/select&gt; </a:t>
            </a:r>
            <a:r>
              <a:rPr lang="en" sz="1100">
                <a:solidFill>
                  <a:schemeClr val="dk1"/>
                </a:solidFill>
              </a:rPr>
              <a:t>→ Allows users to choose from a </a:t>
            </a:r>
            <a:r>
              <a:rPr b="1" lang="en" sz="1100">
                <a:solidFill>
                  <a:schemeClr val="dk1"/>
                </a:solidFill>
              </a:rPr>
              <a:t>list of options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&lt;label for="id"&gt;Label text&lt;/label&gt; </a:t>
            </a:r>
            <a:r>
              <a:rPr lang="en" sz="1100">
                <a:solidFill>
                  <a:schemeClr val="dk1"/>
                </a:solidFill>
              </a:rPr>
              <a:t>→ Describes an input field, improving </a:t>
            </a:r>
            <a:r>
              <a:rPr b="1" lang="en" sz="1100">
                <a:solidFill>
                  <a:schemeClr val="dk1"/>
                </a:solidFill>
              </a:rPr>
              <a:t>accessibility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Example: </a:t>
            </a:r>
            <a:r>
              <a:rPr lang="en" sz="1100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https://gist.github.com/mohit-raj-purohit/acf959f50c67af5846fa701ec911d8e8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228600" y="884200"/>
            <a:ext cx="74343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Tables are used to </a:t>
            </a:r>
            <a:r>
              <a:rPr b="1" lang="en" sz="1100">
                <a:solidFill>
                  <a:schemeClr val="dk1"/>
                </a:solidFill>
              </a:rPr>
              <a:t>display data in rows and columns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&lt;table&gt;</a:t>
            </a:r>
            <a:r>
              <a:rPr lang="en" sz="1100">
                <a:solidFill>
                  <a:schemeClr val="dk1"/>
                </a:solidFill>
              </a:rPr>
              <a:t> → Defines a table container.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&lt;thead&gt;</a:t>
            </a:r>
            <a:r>
              <a:rPr lang="en" sz="1100">
                <a:solidFill>
                  <a:schemeClr val="dk1"/>
                </a:solidFill>
              </a:rPr>
              <a:t> → Defines the </a:t>
            </a:r>
            <a:r>
              <a:rPr b="1" lang="en" sz="1100">
                <a:solidFill>
                  <a:schemeClr val="dk1"/>
                </a:solidFill>
              </a:rPr>
              <a:t>header row</a:t>
            </a:r>
            <a:r>
              <a:rPr lang="en" sz="1100">
                <a:solidFill>
                  <a:schemeClr val="dk1"/>
                </a:solidFill>
              </a:rPr>
              <a:t> of the table.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&lt;tbody&gt;</a:t>
            </a:r>
            <a:r>
              <a:rPr lang="en" sz="1100">
                <a:solidFill>
                  <a:schemeClr val="dk1"/>
                </a:solidFill>
              </a:rPr>
              <a:t> → Contains all </a:t>
            </a:r>
            <a:r>
              <a:rPr b="1" lang="en" sz="1100">
                <a:solidFill>
                  <a:schemeClr val="dk1"/>
                </a:solidFill>
              </a:rPr>
              <a:t>table data rows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&lt;tr&gt;</a:t>
            </a:r>
            <a:r>
              <a:rPr lang="en" sz="1100">
                <a:solidFill>
                  <a:schemeClr val="dk1"/>
                </a:solidFill>
              </a:rPr>
              <a:t> →  Defines a </a:t>
            </a:r>
            <a:r>
              <a:rPr b="1" lang="en" sz="1100">
                <a:solidFill>
                  <a:schemeClr val="dk1"/>
                </a:solidFill>
              </a:rPr>
              <a:t>table row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&lt;td&gt; </a:t>
            </a:r>
            <a:r>
              <a:rPr lang="en" sz="1100">
                <a:solidFill>
                  <a:schemeClr val="dk1"/>
                </a:solidFill>
              </a:rPr>
              <a:t>→ Defines a </a:t>
            </a:r>
            <a:r>
              <a:rPr b="1" lang="en" sz="1100">
                <a:solidFill>
                  <a:schemeClr val="dk1"/>
                </a:solidFill>
              </a:rPr>
              <a:t>table data cell</a:t>
            </a:r>
            <a:r>
              <a:rPr lang="en" sz="1100">
                <a:solidFill>
                  <a:schemeClr val="dk1"/>
                </a:solidFill>
              </a:rPr>
              <a:t> (regular cell).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&lt;th&gt; </a:t>
            </a:r>
            <a:r>
              <a:rPr lang="en" sz="1100">
                <a:solidFill>
                  <a:schemeClr val="dk1"/>
                </a:solidFill>
              </a:rPr>
              <a:t>→ Defines a </a:t>
            </a:r>
            <a:r>
              <a:rPr b="1" lang="en" sz="1100">
                <a:solidFill>
                  <a:schemeClr val="dk1"/>
                </a:solidFill>
              </a:rPr>
              <a:t>table header cell</a:t>
            </a:r>
            <a:r>
              <a:rPr lang="en" sz="1100">
                <a:solidFill>
                  <a:schemeClr val="dk1"/>
                </a:solidFill>
              </a:rPr>
              <a:t> (bold and centered by default).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Example: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https://gist.github.com/mohit-raj-purohit/8d13a376102d120b084f8438c66cc041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750" y="3438475"/>
            <a:ext cx="3419175" cy="1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264425" y="1323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HTML5 Semantic Tags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14250" y="1018600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HTML5 is the latest version of HTML and it introduces many new tags and features. </a:t>
            </a:r>
            <a:r>
              <a:rPr lang="en" sz="1100">
                <a:solidFill>
                  <a:schemeClr val="dk1"/>
                </a:solidFill>
              </a:rPr>
              <a:t>Semantic tags clearly describe the </a:t>
            </a:r>
            <a:r>
              <a:rPr b="1" lang="en" sz="1100">
                <a:solidFill>
                  <a:schemeClr val="dk1"/>
                </a:solidFill>
              </a:rPr>
              <a:t>purpose and meaning</a:t>
            </a:r>
            <a:r>
              <a:rPr lang="en" sz="1100">
                <a:solidFill>
                  <a:schemeClr val="dk1"/>
                </a:solidFill>
              </a:rPr>
              <a:t> of the content, making web pages </a:t>
            </a:r>
            <a:r>
              <a:rPr b="1" lang="en" sz="1100">
                <a:solidFill>
                  <a:schemeClr val="dk1"/>
                </a:solidFill>
              </a:rPr>
              <a:t>more readable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SEO-friendly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Some of the commonly used new tags of HTML5 are : 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&lt;article&gt;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an article in the document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&lt;aside&gt;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content aside from the page content like sidebar.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&lt;footer&gt;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a footer for the document or a section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&lt;header&gt;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a header for the document or a section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&lt;nav&gt;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navigation links in the document</a:t>
            </a:r>
            <a:endParaRPr sz="1100"/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&lt;section&gt;</a:t>
            </a:r>
            <a:r>
              <a:rPr lang="en" sz="1100"/>
              <a:t> </a:t>
            </a:r>
            <a:r>
              <a:rPr lang="en" sz="1100">
                <a:solidFill>
                  <a:schemeClr val="dk1"/>
                </a:solidFill>
              </a:rPr>
              <a:t>→</a:t>
            </a:r>
            <a:r>
              <a:rPr lang="en" sz="1100"/>
              <a:t> Defines a section in the document</a:t>
            </a:r>
            <a:endParaRPr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HTML5 Form Validations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HTML5 provides built-in form validation features, making it easier to check user input </a:t>
            </a:r>
            <a:r>
              <a:rPr b="1" lang="en" sz="1100">
                <a:solidFill>
                  <a:schemeClr val="dk1"/>
                </a:solidFill>
              </a:rPr>
              <a:t>without JavaScript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New input types and attributes were added to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&lt;input&gt;</a:t>
            </a:r>
            <a:r>
              <a:rPr lang="en" sz="1100">
                <a:solidFill>
                  <a:schemeClr val="dk1"/>
                </a:solidFill>
              </a:rPr>
              <a:t> tags that allow the browsers themselves to perform the browser/client-side validation.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HTML5 Attributes and types -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100">
                <a:solidFill>
                  <a:schemeClr val="dk1"/>
                </a:solidFill>
              </a:rPr>
              <a:t>Required Field</a:t>
            </a:r>
            <a:r>
              <a:rPr lang="en" sz="1100">
                <a:solidFill>
                  <a:schemeClr val="dk1"/>
                </a:solidFill>
              </a:rPr>
              <a:t> – Ensures a field is not left empty.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type="text" required&gt;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Email Validation</a:t>
            </a:r>
            <a:r>
              <a:rPr lang="en" sz="1100">
                <a:solidFill>
                  <a:schemeClr val="dk1"/>
                </a:solidFill>
              </a:rPr>
              <a:t> – Checks for proper email format.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type="email"&gt;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Number Validation</a:t>
            </a:r>
            <a:r>
              <a:rPr lang="en" sz="1100">
                <a:solidFill>
                  <a:schemeClr val="dk1"/>
                </a:solidFill>
              </a:rPr>
              <a:t> – Ensures input is numeric and within range.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type="number" min="1" max="100"&gt;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URL Validation</a:t>
            </a:r>
            <a:r>
              <a:rPr lang="en" sz="1100">
                <a:solidFill>
                  <a:schemeClr val="dk1"/>
                </a:solidFill>
              </a:rPr>
              <a:t> – Ensures a valid URL format.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type="url"&gt;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Password Validation</a:t>
            </a:r>
            <a:r>
              <a:rPr lang="en" sz="1100">
                <a:solidFill>
                  <a:schemeClr val="dk1"/>
                </a:solidFill>
              </a:rPr>
              <a:t> – Can combine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pattern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minlength</a:t>
            </a:r>
            <a:r>
              <a:rPr lang="en" sz="1100">
                <a:solidFill>
                  <a:schemeClr val="dk1"/>
                </a:solidFill>
              </a:rPr>
              <a:t> for security.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type="password" minlength="8"&gt;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b="1" lang="en" sz="1100">
                <a:solidFill>
                  <a:schemeClr val="dk1"/>
                </a:solidFill>
              </a:rPr>
              <a:t>Pattern Matching</a:t>
            </a:r>
            <a:r>
              <a:rPr lang="en" sz="1100">
                <a:solidFill>
                  <a:schemeClr val="dk1"/>
                </a:solidFill>
              </a:rPr>
              <a:t> – Validates input against a regular expression. </a:t>
            </a:r>
            <a:r>
              <a:rPr b="1" i="1" lang="en" sz="1100">
                <a:solidFill>
                  <a:schemeClr val="dk1"/>
                </a:solidFill>
              </a:rPr>
              <a:t>Example: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&lt;input type="text" pattern="[A-Za-z]{3,}"&gt;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Example: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https://gist.github.com/mohit-raj-purohit/d57f3b45236e9c6ce64d1a5e05c39db9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HTML5 APIs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221000" y="817625"/>
            <a:ext cx="8922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HTML5 APIs make web applications more interactive and powerful.</a:t>
            </a:r>
            <a:br>
              <a:rPr lang="en" sz="1100"/>
            </a:br>
            <a:br>
              <a:rPr lang="en" sz="1100"/>
            </a:br>
            <a:r>
              <a:rPr b="1" lang="en" sz="1200"/>
              <a:t>Key APIs:</a:t>
            </a:r>
            <a:endParaRPr b="1" sz="12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Geolocation API </a:t>
            </a:r>
            <a:r>
              <a:rPr lang="en" sz="1100">
                <a:solidFill>
                  <a:schemeClr val="dk1"/>
                </a:solidFill>
              </a:rPr>
              <a:t>→ Access user’s location (with permission)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Local Storage / Session Storage </a:t>
            </a:r>
            <a:r>
              <a:rPr lang="en" sz="1100">
                <a:solidFill>
                  <a:schemeClr val="dk1"/>
                </a:solidFill>
              </a:rPr>
              <a:t>→ Store key-value data in the browser, supports string type only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Drag &amp; Drop API </a:t>
            </a:r>
            <a:r>
              <a:rPr lang="en" sz="1100">
                <a:solidFill>
                  <a:schemeClr val="dk1"/>
                </a:solidFill>
              </a:rPr>
              <a:t>→ Enables dragging and dropping of HTML elements.</a:t>
            </a:r>
            <a:endParaRPr b="1"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File API </a:t>
            </a:r>
            <a:r>
              <a:rPr lang="en" sz="1100">
                <a:solidFill>
                  <a:schemeClr val="dk1"/>
                </a:solidFill>
              </a:rPr>
              <a:t>→ Read and manipulate local files in the browser.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Other APIs:</a:t>
            </a:r>
            <a:endParaRPr b="1"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Web Audio, Page Visibility, Vibration (For Mobile Devices), WebSocket, Canvas, History, Notification, Intersection Observer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Classes and Ids</a:t>
            </a: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IDs -</a:t>
            </a:r>
            <a:b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100"/>
              <a:t>You should only give elements an ID attribute if they are unique. They should be applied to that element only and nothing else. </a:t>
            </a:r>
            <a:b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200"/>
              <a:t>Classes -</a:t>
            </a:r>
            <a:endParaRPr b="1" sz="12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Classes can be applied to multiple elements that share the same style properties. Things that should look and work in the same way can have the same class name.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Example:</a:t>
            </a:r>
            <a:b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&lt;ul id="categories"&gt;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&lt;li class="item"&gt;Category 1&lt;/li&gt;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&lt;li class="item"&gt;Category 2&lt;/li&gt;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&lt;li class="item"&gt;Category 3&lt;/li&gt;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&lt;/ul&gt;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</a:t>
            </a: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Introduction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What is CSS?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264425" y="931725"/>
            <a:ext cx="84444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CSS stands for Cascading Style Sheets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CSS is used to define styles for your web pages, including the design, layout and variations in display for different devices and screen sizes. 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control layout of many documents from one single style sheet;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CSS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Inline CSS -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100">
                <a:solidFill>
                  <a:schemeClr val="dk1"/>
                </a:solidFill>
              </a:rPr>
              <a:t>Styles are written </a:t>
            </a:r>
            <a:r>
              <a:rPr b="1" lang="en" sz="1100">
                <a:solidFill>
                  <a:schemeClr val="dk1"/>
                </a:solidFill>
              </a:rPr>
              <a:t>directly inside an HTML element</a:t>
            </a:r>
            <a:r>
              <a:rPr lang="en" sz="1100">
                <a:solidFill>
                  <a:schemeClr val="dk1"/>
                </a:solidFill>
              </a:rPr>
              <a:t> using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style</a:t>
            </a:r>
            <a:r>
              <a:rPr lang="en" sz="1100">
                <a:solidFill>
                  <a:schemeClr val="dk1"/>
                </a:solidFill>
              </a:rPr>
              <a:t> attribute and it affects </a:t>
            </a:r>
            <a:r>
              <a:rPr b="1" lang="en" sz="1100">
                <a:solidFill>
                  <a:schemeClr val="dk1"/>
                </a:solidFill>
              </a:rPr>
              <a:t>only that specific element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</a:rPr>
              <a:t>Example - </a:t>
            </a:r>
            <a:r>
              <a:rPr lang="en" sz="1100">
                <a:solidFill>
                  <a:srgbClr val="188038"/>
                </a:solidFill>
              </a:rPr>
              <a:t>&lt;p style="color: blue;"&gt;This is inline CSS&lt;/p&gt;</a:t>
            </a:r>
            <a:endParaRPr sz="1100">
              <a:solidFill>
                <a:srgbClr val="188038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Internal CSS - </a:t>
            </a:r>
            <a:r>
              <a:rPr lang="en" sz="1100">
                <a:solidFill>
                  <a:schemeClr val="dk1"/>
                </a:solidFill>
              </a:rPr>
              <a:t>Styles are defined </a:t>
            </a:r>
            <a:r>
              <a:rPr b="1" lang="en" sz="1100">
                <a:solidFill>
                  <a:schemeClr val="dk1"/>
                </a:solidFill>
              </a:rPr>
              <a:t>within the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&lt;style&gt;</a:t>
            </a:r>
            <a:r>
              <a:rPr b="1" lang="en" sz="1100">
                <a:solidFill>
                  <a:schemeClr val="dk1"/>
                </a:solidFill>
              </a:rPr>
              <a:t> tag</a:t>
            </a:r>
            <a:r>
              <a:rPr lang="en" sz="1100">
                <a:solidFill>
                  <a:schemeClr val="dk1"/>
                </a:solidFill>
              </a:rPr>
              <a:t> inside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" sz="1100">
                <a:solidFill>
                  <a:schemeClr val="dk1"/>
                </a:solidFill>
              </a:rPr>
              <a:t> section of an HTML page. It affects </a:t>
            </a:r>
            <a:r>
              <a:rPr b="1" lang="en" sz="1100">
                <a:solidFill>
                  <a:schemeClr val="dk1"/>
                </a:solidFill>
              </a:rPr>
              <a:t>only that single webpage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</a:rPr>
              <a:t>Example -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188038"/>
                </a:solidFill>
              </a:rPr>
              <a:t>&lt;style&gt;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p { color: green; 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&lt;/style&gt;</a:t>
            </a:r>
            <a:br>
              <a:rPr lang="en" sz="1100">
                <a:solidFill>
                  <a:srgbClr val="188038"/>
                </a:solidFill>
              </a:rPr>
            </a:b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External CSS - </a:t>
            </a:r>
            <a:r>
              <a:rPr lang="en" sz="1100">
                <a:solidFill>
                  <a:schemeClr val="dk1"/>
                </a:solidFill>
              </a:rPr>
              <a:t>Styles are written in a </a:t>
            </a:r>
            <a:r>
              <a:rPr b="1" lang="en" sz="1100">
                <a:solidFill>
                  <a:schemeClr val="dk1"/>
                </a:solidFill>
              </a:rPr>
              <a:t>separate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.css</a:t>
            </a:r>
            <a:r>
              <a:rPr b="1" lang="en" sz="1100">
                <a:solidFill>
                  <a:schemeClr val="dk1"/>
                </a:solidFill>
              </a:rPr>
              <a:t> file</a:t>
            </a:r>
            <a:r>
              <a:rPr lang="en" sz="1100">
                <a:solidFill>
                  <a:schemeClr val="dk1"/>
                </a:solidFill>
              </a:rPr>
              <a:t> and linked using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" sz="1100">
                <a:solidFill>
                  <a:schemeClr val="dk1"/>
                </a:solidFill>
              </a:rPr>
              <a:t> tag. It allows </a:t>
            </a:r>
            <a:r>
              <a:rPr b="1" lang="en" sz="1100">
                <a:solidFill>
                  <a:schemeClr val="dk1"/>
                </a:solidFill>
              </a:rPr>
              <a:t>consistent styling across multiple pages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188038"/>
                </a:solidFill>
              </a:rPr>
              <a:t>&lt;link rel="stylesheet" href="style.css"&gt;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Selectors</a:t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CSS selectors are used to </a:t>
            </a:r>
            <a:r>
              <a:rPr b="1" lang="en" sz="1100">
                <a:solidFill>
                  <a:schemeClr val="dk1"/>
                </a:solidFill>
              </a:rPr>
              <a:t>target HTML elements</a:t>
            </a:r>
            <a:r>
              <a:rPr lang="en" sz="1100">
                <a:solidFill>
                  <a:schemeClr val="dk1"/>
                </a:solidFill>
              </a:rPr>
              <a:t> and apply specific styles to them.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Universal Selector (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Selects </a:t>
            </a:r>
            <a:r>
              <a:rPr b="1" lang="en" sz="1100">
                <a:solidFill>
                  <a:schemeClr val="dk1"/>
                </a:solidFill>
              </a:rPr>
              <a:t>all elements</a:t>
            </a:r>
            <a:r>
              <a:rPr lang="en" sz="1100">
                <a:solidFill>
                  <a:schemeClr val="dk1"/>
                </a:solidFill>
              </a:rPr>
              <a:t> on a page.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* { margin: 0; padding: 0;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Element</a:t>
            </a:r>
            <a:r>
              <a:rPr b="1" lang="en" sz="1100">
                <a:solidFill>
                  <a:schemeClr val="dk1"/>
                </a:solidFill>
              </a:rPr>
              <a:t> Selector - </a:t>
            </a:r>
            <a:r>
              <a:rPr lang="en" sz="1100">
                <a:solidFill>
                  <a:schemeClr val="dk1"/>
                </a:solidFill>
              </a:rPr>
              <a:t>Targets an HTML </a:t>
            </a:r>
            <a:r>
              <a:rPr b="1" lang="en" sz="1100">
                <a:solidFill>
                  <a:schemeClr val="dk1"/>
                </a:solidFill>
              </a:rPr>
              <a:t>tag</a:t>
            </a:r>
            <a:r>
              <a:rPr lang="en" sz="1100">
                <a:solidFill>
                  <a:schemeClr val="dk1"/>
                </a:solidFill>
              </a:rPr>
              <a:t> directly..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p { color: green;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Class Selector (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Targets elements with a specific </a:t>
            </a:r>
            <a:r>
              <a:rPr b="1" lang="en" sz="1100">
                <a:solidFill>
                  <a:schemeClr val="dk1"/>
                </a:solidFill>
              </a:rPr>
              <a:t>class name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.title { font-size: 20px;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ID Selector (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Targets elements with a specific </a:t>
            </a:r>
            <a:r>
              <a:rPr b="1" lang="en" sz="1100">
                <a:solidFill>
                  <a:schemeClr val="dk1"/>
                </a:solidFill>
              </a:rPr>
              <a:t>ID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#header { background: lightgray;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Group Selector (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Applies the same style to </a:t>
            </a:r>
            <a:r>
              <a:rPr b="1" lang="en" sz="1100">
                <a:solidFill>
                  <a:schemeClr val="dk1"/>
                </a:solidFill>
              </a:rPr>
              <a:t>multiple elements</a:t>
            </a:r>
            <a:r>
              <a:rPr lang="en" sz="1100">
                <a:solidFill>
                  <a:schemeClr val="dk1"/>
                </a:solidFill>
              </a:rPr>
              <a:t>..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h1, h2, h3 { color: navy;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Descendant Selector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space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Targets elements </a:t>
            </a:r>
            <a:r>
              <a:rPr b="1" lang="en" sz="1100">
                <a:solidFill>
                  <a:schemeClr val="dk1"/>
                </a:solidFill>
              </a:rPr>
              <a:t>inside another element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188038"/>
                </a:solidFill>
              </a:rPr>
              <a:t>div p { color: green; }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Attribute Selector (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b="1" lang="en" sz="1100">
                <a:solidFill>
                  <a:schemeClr val="dk1"/>
                </a:solidFill>
              </a:rPr>
              <a:t>) - </a:t>
            </a:r>
            <a:r>
              <a:rPr lang="en" sz="1100">
                <a:solidFill>
                  <a:schemeClr val="dk1"/>
                </a:solidFill>
              </a:rPr>
              <a:t>Targets elements </a:t>
            </a:r>
            <a:r>
              <a:rPr b="1" lang="en" sz="1100">
                <a:solidFill>
                  <a:schemeClr val="dk1"/>
                </a:solidFill>
              </a:rPr>
              <a:t>based on attributes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Example -</a:t>
            </a:r>
            <a:r>
              <a:rPr lang="en" sz="1100">
                <a:solidFill>
                  <a:schemeClr val="dk1"/>
                </a:solidFill>
              </a:rPr>
              <a:t> input</a:t>
            </a:r>
            <a:r>
              <a:rPr lang="en" sz="1100">
                <a:solidFill>
                  <a:srgbClr val="188038"/>
                </a:solidFill>
              </a:rPr>
              <a:t>[type="text"] { border: 1px solid black; }</a:t>
            </a:r>
            <a:endParaRPr sz="110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185050" y="1008600"/>
            <a:ext cx="400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HTML and HTML Form Introduction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CSS Introduction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AutoNum type="arabicPeriod"/>
            </a:pPr>
            <a:r>
              <a:rPr lang="en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SCSS Introduction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Box Model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99" y="1219273"/>
            <a:ext cx="3053548" cy="207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264425" y="817650"/>
            <a:ext cx="85299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CSS Box Model</a:t>
            </a:r>
            <a:r>
              <a:rPr lang="en" sz="1100">
                <a:solidFill>
                  <a:schemeClr val="dk1"/>
                </a:solidFill>
              </a:rPr>
              <a:t> describes how </a:t>
            </a:r>
            <a:r>
              <a:rPr b="1" lang="en" sz="1100">
                <a:solidFill>
                  <a:schemeClr val="dk1"/>
                </a:solidFill>
              </a:rPr>
              <a:t>HTML elements are structured and spaced</a:t>
            </a:r>
            <a:r>
              <a:rPr lang="en" sz="1100">
                <a:solidFill>
                  <a:schemeClr val="dk1"/>
                </a:solidFill>
              </a:rPr>
              <a:t> on a webpage.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Every element is treated as a </a:t>
            </a:r>
            <a:r>
              <a:rPr b="1" lang="en" sz="1100">
                <a:solidFill>
                  <a:schemeClr val="dk1"/>
                </a:solidFill>
              </a:rPr>
              <a:t>rectangular box</a:t>
            </a:r>
            <a:r>
              <a:rPr lang="en" sz="1100">
                <a:solidFill>
                  <a:schemeClr val="dk1"/>
                </a:solidFill>
              </a:rPr>
              <a:t> consisting of </a:t>
            </a:r>
            <a:r>
              <a:rPr b="1" lang="en" sz="1100">
                <a:solidFill>
                  <a:schemeClr val="dk1"/>
                </a:solidFill>
              </a:rPr>
              <a:t>four layers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Box Model Components: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Content</a:t>
            </a:r>
            <a:r>
              <a:rPr lang="en" sz="1100">
                <a:solidFill>
                  <a:schemeClr val="dk1"/>
                </a:solidFill>
              </a:rPr>
              <a:t> – The actual text, image, or element content.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Padding</a:t>
            </a:r>
            <a:r>
              <a:rPr lang="en" sz="1100">
                <a:solidFill>
                  <a:schemeClr val="dk1"/>
                </a:solidFill>
              </a:rPr>
              <a:t> – Space </a:t>
            </a:r>
            <a:r>
              <a:rPr b="1" lang="en" sz="1100">
                <a:solidFill>
                  <a:schemeClr val="dk1"/>
                </a:solidFill>
              </a:rPr>
              <a:t>inside the box</a:t>
            </a:r>
            <a:r>
              <a:rPr lang="en" sz="1100">
                <a:solidFill>
                  <a:schemeClr val="dk1"/>
                </a:solidFill>
              </a:rPr>
              <a:t>, between content and border.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Border</a:t>
            </a:r>
            <a:r>
              <a:rPr lang="en" sz="1100">
                <a:solidFill>
                  <a:schemeClr val="dk1"/>
                </a:solidFill>
              </a:rPr>
              <a:t> – The </a:t>
            </a:r>
            <a:r>
              <a:rPr b="1" lang="en" sz="1100">
                <a:solidFill>
                  <a:schemeClr val="dk1"/>
                </a:solidFill>
              </a:rPr>
              <a:t>edge</a:t>
            </a:r>
            <a:r>
              <a:rPr lang="en" sz="1100">
                <a:solidFill>
                  <a:schemeClr val="dk1"/>
                </a:solidFill>
              </a:rPr>
              <a:t> surrounding padding and content.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Margin</a:t>
            </a:r>
            <a:r>
              <a:rPr lang="en" sz="1100">
                <a:solidFill>
                  <a:schemeClr val="dk1"/>
                </a:solidFill>
              </a:rPr>
              <a:t> – Space </a:t>
            </a:r>
            <a:r>
              <a:rPr b="1" lang="en" sz="1100">
                <a:solidFill>
                  <a:schemeClr val="dk1"/>
                </a:solidFill>
              </a:rPr>
              <a:t>outside the box</a:t>
            </a:r>
            <a:r>
              <a:rPr lang="en" sz="1100">
                <a:solidFill>
                  <a:schemeClr val="dk1"/>
                </a:solidFill>
              </a:rPr>
              <a:t>, separating it from other elements.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Units</a:t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13750" y="742950"/>
            <a:ext cx="8509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CSS units define the measurement values (like size, spacing, or positioning) used to style elements on a webpage.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Absolute Units: </a:t>
            </a:r>
            <a:r>
              <a:rPr lang="en" sz="1100"/>
              <a:t>Fixed size; don’t change with screen or font.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px</a:t>
            </a:r>
            <a:r>
              <a:rPr lang="en" sz="1100">
                <a:solidFill>
                  <a:schemeClr val="dk1"/>
                </a:solidFill>
              </a:rPr>
              <a:t> – Pixels (most commonly used)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100">
                <a:solidFill>
                  <a:schemeClr val="dk1"/>
                </a:solidFill>
              </a:rPr>
              <a:t> – Inches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mm</a:t>
            </a:r>
            <a:r>
              <a:rPr lang="en" sz="1100">
                <a:solidFill>
                  <a:schemeClr val="dk1"/>
                </a:solidFill>
              </a:rPr>
              <a:t> – Centimeters, Millimeters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Relative Units: </a:t>
            </a:r>
            <a:r>
              <a:rPr lang="en" sz="1100">
                <a:solidFill>
                  <a:schemeClr val="dk1"/>
                </a:solidFill>
              </a:rPr>
              <a:t>Size depends on </a:t>
            </a:r>
            <a:r>
              <a:rPr b="1" lang="en" sz="1100">
                <a:solidFill>
                  <a:schemeClr val="dk1"/>
                </a:solidFill>
              </a:rPr>
              <a:t>other elements</a:t>
            </a:r>
            <a:r>
              <a:rPr lang="en" sz="1100">
                <a:solidFill>
                  <a:schemeClr val="dk1"/>
                </a:solidFill>
              </a:rPr>
              <a:t> or </a:t>
            </a:r>
            <a:r>
              <a:rPr b="1" lang="en" sz="1100">
                <a:solidFill>
                  <a:schemeClr val="dk1"/>
                </a:solidFill>
              </a:rPr>
              <a:t>viewport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</a:t>
            </a:r>
            <a:r>
              <a:rPr lang="en" sz="1100">
                <a:solidFill>
                  <a:schemeClr val="dk1"/>
                </a:solidFill>
              </a:rPr>
              <a:t> – Relative to the parent font size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rem</a:t>
            </a:r>
            <a:r>
              <a:rPr lang="en" sz="1100">
                <a:solidFill>
                  <a:schemeClr val="dk1"/>
                </a:solidFill>
              </a:rPr>
              <a:t> – Relative to the root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lang="en" sz="1100">
                <a:solidFill>
                  <a:schemeClr val="dk1"/>
                </a:solidFill>
              </a:rPr>
              <a:t>) font size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en" sz="1100">
                <a:solidFill>
                  <a:schemeClr val="dk1"/>
                </a:solidFill>
              </a:rPr>
              <a:t> – Relative to the parent element’s size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vw</a:t>
            </a:r>
            <a:r>
              <a:rPr lang="en" sz="1100">
                <a:solidFill>
                  <a:schemeClr val="dk1"/>
                </a:solidFill>
              </a:rPr>
              <a:t> /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vh</a:t>
            </a:r>
            <a:r>
              <a:rPr lang="en" sz="1100">
                <a:solidFill>
                  <a:schemeClr val="dk1"/>
                </a:solidFill>
              </a:rPr>
              <a:t> – Relative to viewport width/height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Commonly Used CSS properties</a:t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padding - 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padding-top:10px;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padding-right:10px;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padding-bottom:10px;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padding-left:10px;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highlight>
                  <a:srgbClr val="FFFFFF"/>
                </a:highlight>
              </a:rPr>
              <a:t>Or</a:t>
            </a:r>
            <a:endParaRPr b="1"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padding:10px;</a:t>
            </a:r>
            <a:endParaRPr b="1"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m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argin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margin-top:10px;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margin-right:10px;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margin-bottom:10px;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margin-left:10px;</a:t>
            </a:r>
            <a:endParaRPr b="1"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highlight>
                  <a:srgbClr val="FFFFFF"/>
                </a:highlight>
              </a:rPr>
              <a:t>Or</a:t>
            </a:r>
            <a:endParaRPr b="1"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argin:10px;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border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2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border: 1px solid black;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Commonly Used CSS properties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display</a:t>
            </a:r>
            <a:r>
              <a:rPr b="1" lang="en" sz="1200">
                <a:highlight>
                  <a:srgbClr val="FFFFFF"/>
                </a:highlight>
              </a:rPr>
              <a:t> - </a:t>
            </a:r>
            <a:r>
              <a:rPr lang="en" sz="1100">
                <a:highlight>
                  <a:srgbClr val="FFFFFF"/>
                </a:highlight>
              </a:rPr>
              <a:t>display is CSS's most important property for controlling layout. Every element has a default display value depending on what type of element it is.</a:t>
            </a:r>
            <a:endParaRPr sz="1100"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display: block;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display: inline;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display: inline-block;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display: none;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color - </a:t>
            </a: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color</a:t>
            </a:r>
            <a:r>
              <a:rPr b="1" lang="en" sz="1100">
                <a:solidFill>
                  <a:schemeClr val="dk1"/>
                </a:solidFill>
              </a:rPr>
              <a:t> property</a:t>
            </a:r>
            <a:r>
              <a:rPr lang="en" sz="1100">
                <a:solidFill>
                  <a:schemeClr val="dk1"/>
                </a:solidFill>
              </a:rPr>
              <a:t> in CSS is used to </a:t>
            </a:r>
            <a:r>
              <a:rPr b="1" lang="en" sz="1100">
                <a:solidFill>
                  <a:schemeClr val="dk1"/>
                </a:solidFill>
              </a:rPr>
              <a:t>set the text color</a:t>
            </a:r>
            <a:r>
              <a:rPr lang="en" sz="1100">
                <a:solidFill>
                  <a:schemeClr val="dk1"/>
                </a:solidFill>
              </a:rPr>
              <a:t> of HTML elements.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 {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color: blue;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border-radius - </a:t>
            </a:r>
            <a:r>
              <a:rPr lang="en" sz="1100">
                <a:highlight>
                  <a:srgbClr val="FFFFFF"/>
                </a:highlight>
              </a:rPr>
              <a:t>To make the Box corner rounded</a:t>
            </a:r>
            <a:endParaRPr sz="1100"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border-radius</a:t>
            </a:r>
            <a:r>
              <a:rPr lang="en" sz="12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6px;</a:t>
            </a:r>
            <a:endParaRPr sz="12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Commonly Used CSS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264425" y="874675"/>
            <a:ext cx="8501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background - </a:t>
            </a:r>
            <a:r>
              <a:rPr lang="en" sz="1100">
                <a:solidFill>
                  <a:schemeClr val="dk1"/>
                </a:solidFill>
              </a:rPr>
              <a:t>Used to </a:t>
            </a:r>
            <a:r>
              <a:rPr b="1" lang="en" sz="1100">
                <a:solidFill>
                  <a:schemeClr val="dk1"/>
                </a:solidFill>
              </a:rPr>
              <a:t>set the background color, image, or other background properties</a:t>
            </a:r>
            <a:r>
              <a:rPr lang="en" sz="1100">
                <a:solidFill>
                  <a:schemeClr val="dk1"/>
                </a:solidFill>
              </a:rPr>
              <a:t> in one line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body {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	 background: lightblue;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div {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	 background: #ffcc00 url("pattern.png") no-repeat right top;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background-image - </a:t>
            </a:r>
            <a:r>
              <a:rPr lang="en" sz="1100">
                <a:solidFill>
                  <a:schemeClr val="dk1"/>
                </a:solidFill>
              </a:rPr>
              <a:t>Specifically used to </a:t>
            </a:r>
            <a:r>
              <a:rPr b="1" lang="en" sz="1100">
                <a:solidFill>
                  <a:schemeClr val="dk1"/>
                </a:solidFill>
              </a:rPr>
              <a:t>set an image as the background</a:t>
            </a:r>
            <a:r>
              <a:rPr lang="en" sz="1100">
                <a:solidFill>
                  <a:schemeClr val="dk1"/>
                </a:solidFill>
              </a:rPr>
              <a:t> of an element, The image repeats by default unless controlled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background-repeat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body {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background-image: url("bg.jpg");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background-repeat: no-repeat;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background-size: cover;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Commonly Used CSS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>
            <a:off x="264425" y="874675"/>
            <a:ext cx="85014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text-align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 - </a:t>
            </a:r>
            <a:r>
              <a:rPr lang="en" sz="1100">
                <a:solidFill>
                  <a:schemeClr val="dk1"/>
                </a:solidFill>
              </a:rPr>
              <a:t>The text-align CSS property describes how inline content like text is aligned in its parent block element. text-align does not control the alignment of block elements, only their inline content.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text-align: value;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text-align: left;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text-align: right;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text-align: center;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text-align: justify;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float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 - </a:t>
            </a:r>
            <a:r>
              <a:rPr lang="en" sz="1100">
                <a:solidFill>
                  <a:schemeClr val="dk1"/>
                </a:solidFill>
              </a:rPr>
              <a:t>Used to </a:t>
            </a:r>
            <a:r>
              <a:rPr b="1" lang="en" sz="1100">
                <a:solidFill>
                  <a:schemeClr val="dk1"/>
                </a:solidFill>
              </a:rPr>
              <a:t>position an element to the left or right</a:t>
            </a:r>
            <a:r>
              <a:rPr lang="en" sz="1100">
                <a:solidFill>
                  <a:schemeClr val="dk1"/>
                </a:solidFill>
              </a:rPr>
              <a:t> side of its container.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selector {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float: left | right | none | inherit;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b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clear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 - </a:t>
            </a:r>
            <a:r>
              <a:rPr lang="en" sz="1100">
                <a:solidFill>
                  <a:schemeClr val="dk1"/>
                </a:solidFill>
              </a:rPr>
              <a:t>Used to </a:t>
            </a:r>
            <a:r>
              <a:rPr b="1" lang="en" sz="1100">
                <a:solidFill>
                  <a:schemeClr val="dk1"/>
                </a:solidFill>
              </a:rPr>
              <a:t>control the behavior of floating elements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selector {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 clear: left | right | both | none;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Commonly Used CSS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264425" y="874675"/>
            <a:ext cx="85014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Position - </a:t>
            </a:r>
            <a:r>
              <a:rPr lang="en" sz="1100">
                <a:solidFill>
                  <a:schemeClr val="dk1"/>
                </a:solidFill>
              </a:rPr>
              <a:t>Defines </a:t>
            </a:r>
            <a:r>
              <a:rPr b="1" lang="en" sz="1100">
                <a:solidFill>
                  <a:schemeClr val="dk1"/>
                </a:solidFill>
              </a:rPr>
              <a:t>how an element is placed</a:t>
            </a:r>
            <a:r>
              <a:rPr lang="en" sz="1100">
                <a:solidFill>
                  <a:schemeClr val="dk1"/>
                </a:solidFill>
              </a:rPr>
              <a:t> on a webpage.</a:t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static -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Default value; element positioned normally in the page flow.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relative</a:t>
            </a: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100">
                <a:solidFill>
                  <a:schemeClr val="dk1"/>
                </a:solidFill>
              </a:rPr>
              <a:t>Positioned </a:t>
            </a:r>
            <a:r>
              <a:rPr b="1" lang="en" sz="1100">
                <a:solidFill>
                  <a:schemeClr val="dk1"/>
                </a:solidFill>
              </a:rPr>
              <a:t>relative to its normal position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fixed - </a:t>
            </a: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Default value; element positioned normally in the page flow.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absolute - </a:t>
            </a:r>
            <a:r>
              <a:rPr lang="en" sz="1100">
                <a:solidFill>
                  <a:schemeClr val="dk1"/>
                </a:solidFill>
              </a:rPr>
              <a:t>Positioned </a:t>
            </a:r>
            <a:r>
              <a:rPr b="1" lang="en" sz="1100">
                <a:solidFill>
                  <a:schemeClr val="dk1"/>
                </a:solidFill>
              </a:rPr>
              <a:t>relative to the browser window or the positioned element</a:t>
            </a:r>
            <a:r>
              <a:rPr lang="en" sz="1100">
                <a:solidFill>
                  <a:schemeClr val="dk1"/>
                </a:solidFill>
              </a:rPr>
              <a:t>, stays in same place when scrolling.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sticky - </a:t>
            </a:r>
            <a:r>
              <a:rPr lang="en" sz="1100">
                <a:solidFill>
                  <a:schemeClr val="dk1"/>
                </a:solidFill>
              </a:rPr>
              <a:t>Combines features of </a:t>
            </a:r>
            <a:r>
              <a:rPr b="1" lang="en" sz="1100">
                <a:solidFill>
                  <a:schemeClr val="dk1"/>
                </a:solidFill>
              </a:rPr>
              <a:t>relative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fixed</a:t>
            </a:r>
            <a:r>
              <a:rPr lang="en" sz="1100">
                <a:solidFill>
                  <a:schemeClr val="dk1"/>
                </a:solidFill>
              </a:rPr>
              <a:t> positions.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top - </a:t>
            </a:r>
            <a:r>
              <a:rPr lang="en" sz="1100">
                <a:solidFill>
                  <a:schemeClr val="dk1"/>
                </a:solidFill>
              </a:rPr>
              <a:t>Moves the element </a:t>
            </a:r>
            <a:r>
              <a:rPr b="1" lang="en" sz="1100">
                <a:solidFill>
                  <a:schemeClr val="dk1"/>
                </a:solidFill>
              </a:rPr>
              <a:t>down</a:t>
            </a:r>
            <a:r>
              <a:rPr lang="en" sz="1100">
                <a:solidFill>
                  <a:schemeClr val="dk1"/>
                </a:solidFill>
              </a:rPr>
              <a:t> from the top edge of its </a:t>
            </a:r>
            <a:r>
              <a:rPr b="1" lang="en" sz="1100">
                <a:solidFill>
                  <a:schemeClr val="dk1"/>
                </a:solidFill>
              </a:rPr>
              <a:t>positioned ancestor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bottom - </a:t>
            </a:r>
            <a:r>
              <a:rPr lang="en" sz="1100">
                <a:solidFill>
                  <a:schemeClr val="dk1"/>
                </a:solidFill>
              </a:rPr>
              <a:t>Moves the element </a:t>
            </a:r>
            <a:r>
              <a:rPr b="1" lang="en" sz="1100">
                <a:solidFill>
                  <a:schemeClr val="dk1"/>
                </a:solidFill>
              </a:rPr>
              <a:t>up</a:t>
            </a:r>
            <a:r>
              <a:rPr lang="en" sz="1100">
                <a:solidFill>
                  <a:schemeClr val="dk1"/>
                </a:solidFill>
              </a:rPr>
              <a:t> from the bottom edge of its </a:t>
            </a:r>
            <a:r>
              <a:rPr b="1" lang="en" sz="1100">
                <a:solidFill>
                  <a:schemeClr val="dk1"/>
                </a:solidFill>
              </a:rPr>
              <a:t>positioned ancestor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- </a:t>
            </a:r>
            <a:r>
              <a:rPr lang="en" sz="1100"/>
              <a:t>Moves the element </a:t>
            </a:r>
            <a:r>
              <a:rPr b="1" lang="en" sz="1100"/>
              <a:t>right</a:t>
            </a:r>
            <a:r>
              <a:rPr lang="en" sz="1100"/>
              <a:t> from the left edge of its </a:t>
            </a:r>
            <a:r>
              <a:rPr b="1" lang="en" sz="1100"/>
              <a:t>positioned ancestor</a:t>
            </a:r>
            <a:r>
              <a:rPr lang="en" sz="1100"/>
              <a:t>.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- </a:t>
            </a:r>
            <a:r>
              <a:rPr lang="en" sz="1100">
                <a:solidFill>
                  <a:schemeClr val="dk1"/>
                </a:solidFill>
              </a:rPr>
              <a:t>Moves the element </a:t>
            </a:r>
            <a:r>
              <a:rPr b="1" lang="en" sz="1100">
                <a:solidFill>
                  <a:schemeClr val="dk1"/>
                </a:solidFill>
              </a:rPr>
              <a:t>left</a:t>
            </a:r>
            <a:r>
              <a:rPr lang="en" sz="1100">
                <a:solidFill>
                  <a:schemeClr val="dk1"/>
                </a:solidFill>
              </a:rPr>
              <a:t> from the right edge of its </a:t>
            </a:r>
            <a:r>
              <a:rPr b="1" lang="en" sz="1100">
                <a:solidFill>
                  <a:schemeClr val="dk1"/>
                </a:solidFill>
              </a:rPr>
              <a:t>positioned ancestor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z-index - </a:t>
            </a:r>
            <a:r>
              <a:rPr lang="en" sz="1100">
                <a:solidFill>
                  <a:schemeClr val="dk1"/>
                </a:solidFill>
              </a:rPr>
              <a:t>Controls the </a:t>
            </a:r>
            <a:r>
              <a:rPr b="1" lang="en" sz="1100">
                <a:solidFill>
                  <a:schemeClr val="dk1"/>
                </a:solidFill>
              </a:rPr>
              <a:t>stacking order</a:t>
            </a:r>
            <a:r>
              <a:rPr lang="en" sz="1100">
                <a:solidFill>
                  <a:schemeClr val="dk1"/>
                </a:solidFill>
              </a:rPr>
              <a:t> of elements (which one appears on top). Works </a:t>
            </a:r>
            <a:r>
              <a:rPr b="1" lang="en" sz="1100">
                <a:solidFill>
                  <a:schemeClr val="dk1"/>
                </a:solidFill>
              </a:rPr>
              <a:t>only on positioned elements</a:t>
            </a:r>
            <a:endParaRPr sz="1100">
              <a:solidFill>
                <a:srgbClr val="188038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338" y="3877425"/>
            <a:ext cx="1047125" cy="10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Classes</a:t>
            </a:r>
            <a:endParaRPr/>
          </a:p>
        </p:txBody>
      </p:sp>
      <p:sp>
        <p:nvSpPr>
          <p:cNvPr id="218" name="Google Shape;218;p37"/>
          <p:cNvSpPr txBox="1"/>
          <p:nvPr/>
        </p:nvSpPr>
        <p:spPr>
          <a:xfrm>
            <a:off x="264425" y="874675"/>
            <a:ext cx="8501400" cy="4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Pseudo-classes</a:t>
            </a:r>
            <a:r>
              <a:rPr lang="en" sz="1100">
                <a:solidFill>
                  <a:schemeClr val="dk1"/>
                </a:solidFill>
              </a:rPr>
              <a:t> → Define a </a:t>
            </a:r>
            <a:r>
              <a:rPr b="1" lang="en" sz="1100">
                <a:solidFill>
                  <a:schemeClr val="dk1"/>
                </a:solidFill>
              </a:rPr>
              <a:t>special state</a:t>
            </a:r>
            <a:r>
              <a:rPr lang="en" sz="1100">
                <a:solidFill>
                  <a:schemeClr val="dk1"/>
                </a:solidFill>
              </a:rPr>
              <a:t> of an element.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:focus</a:t>
            </a:r>
            <a:r>
              <a:rPr lang="en" sz="1100">
                <a:solidFill>
                  <a:schemeClr val="dk1"/>
                </a:solidFill>
              </a:rPr>
              <a:t> - style an input field when it gets focus: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:link </a:t>
            </a:r>
            <a:r>
              <a:rPr lang="en" sz="1100">
                <a:solidFill>
                  <a:schemeClr val="dk1"/>
                </a:solidFill>
              </a:rPr>
              <a:t>- styles unvisited links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:visited</a:t>
            </a:r>
            <a:r>
              <a:rPr lang="en" sz="1100">
                <a:solidFill>
                  <a:schemeClr val="dk1"/>
                </a:solidFill>
              </a:rPr>
              <a:t> - styles visited links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:hover</a:t>
            </a:r>
            <a:r>
              <a:rPr lang="en" sz="1100">
                <a:solidFill>
                  <a:schemeClr val="dk1"/>
                </a:solidFill>
              </a:rPr>
              <a:t> - styles an link on mouse over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:active</a:t>
            </a:r>
            <a:r>
              <a:rPr lang="en" sz="1100">
                <a:solidFill>
                  <a:schemeClr val="dk1"/>
                </a:solidFill>
              </a:rPr>
              <a:t> - styles an activated link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:first-child</a:t>
            </a:r>
            <a:r>
              <a:rPr lang="en" sz="1100">
                <a:solidFill>
                  <a:schemeClr val="dk1"/>
                </a:solidFill>
              </a:rPr>
              <a:t> - pseudo-class matches a specific element that is the first child of another element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</a:rPr>
              <a:t>:last-child</a:t>
            </a:r>
            <a:r>
              <a:rPr lang="en" sz="1100">
                <a:solidFill>
                  <a:schemeClr val="dk1"/>
                </a:solidFill>
              </a:rPr>
              <a:t> - pseudo-class matches a specific element that is the last child of another element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Example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a:hover {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color: #FF00FF; /* Magenta */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a:hover {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color: #0000FF; /* Blue */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/>
        </p:nvSpPr>
        <p:spPr>
          <a:xfrm>
            <a:off x="264425" y="874675"/>
            <a:ext cx="8501400" cy="3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Pseudo-Elements</a:t>
            </a:r>
            <a:r>
              <a:rPr lang="en" sz="1100">
                <a:solidFill>
                  <a:schemeClr val="dk1"/>
                </a:solidFill>
              </a:rPr>
              <a:t> → </a:t>
            </a:r>
            <a:r>
              <a:rPr lang="en" sz="1100">
                <a:solidFill>
                  <a:schemeClr val="dk1"/>
                </a:solidFill>
              </a:rPr>
              <a:t>Style a </a:t>
            </a:r>
            <a:r>
              <a:rPr b="1" lang="en" sz="1100">
                <a:solidFill>
                  <a:schemeClr val="dk1"/>
                </a:solidFill>
              </a:rPr>
              <a:t>specific part</a:t>
            </a:r>
            <a:r>
              <a:rPr lang="en" sz="1100">
                <a:solidFill>
                  <a:schemeClr val="dk1"/>
                </a:solidFill>
              </a:rPr>
              <a:t> of an element.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Common use -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Style the first letter or first line, of an element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Insert content before or after an element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Style the markers of list items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Style the user-selected portion of an element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Style the viewbox behind a dialog box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::after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is used to insert some content after the content of a specified element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::before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is used to insert some content before the content of a specified element.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Example -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5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h3::after {</a:t>
            </a:r>
            <a:endParaRPr sz="115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content: ‘I am in after’;</a:t>
            </a:r>
            <a:endParaRPr sz="115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1880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rgbClr val="18803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Specificity</a:t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264425" y="874675"/>
            <a:ext cx="8501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CSS specificity determines </a:t>
            </a:r>
            <a:r>
              <a:rPr b="1" lang="en" sz="1100">
                <a:solidFill>
                  <a:schemeClr val="dk1"/>
                </a:solidFill>
              </a:rPr>
              <a:t>which CSS rule applies</a:t>
            </a:r>
            <a:r>
              <a:rPr lang="en" sz="1100">
                <a:solidFill>
                  <a:schemeClr val="dk1"/>
                </a:solidFill>
              </a:rPr>
              <a:t> when multiple rules target the same element.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It’s like a </a:t>
            </a:r>
            <a:r>
              <a:rPr b="1" lang="en" sz="1100">
                <a:solidFill>
                  <a:schemeClr val="dk1"/>
                </a:solidFill>
              </a:rPr>
              <a:t>ranking system</a:t>
            </a:r>
            <a:r>
              <a:rPr lang="en" sz="1100">
                <a:solidFill>
                  <a:schemeClr val="dk1"/>
                </a:solidFill>
              </a:rPr>
              <a:t> for styles.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Inline styles</a:t>
            </a:r>
            <a:r>
              <a:rPr lang="en" sz="1100">
                <a:solidFill>
                  <a:schemeClr val="dk1"/>
                </a:solidFill>
              </a:rPr>
              <a:t> → Highest priority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ID selectors</a:t>
            </a:r>
            <a:r>
              <a:rPr lang="en" sz="1100">
                <a:solidFill>
                  <a:schemeClr val="dk1"/>
                </a:solidFill>
              </a:rPr>
              <a:t> → Higher priority than class or element selectors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Class, attribute, pseudo-class selectors</a:t>
            </a:r>
            <a:r>
              <a:rPr lang="en" sz="1100">
                <a:solidFill>
                  <a:schemeClr val="dk1"/>
                </a:solidFill>
              </a:rPr>
              <a:t> → Medium priority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Element and pseudo-element selectors</a:t>
            </a:r>
            <a:r>
              <a:rPr lang="en" sz="1100">
                <a:solidFill>
                  <a:schemeClr val="dk1"/>
                </a:solidFill>
              </a:rPr>
              <a:t> → Lowest priority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Example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188038"/>
                </a:solidFill>
              </a:rPr>
              <a:t>p { color: black; }          /* 1 point */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.menu p { color: green; }    /* 11 points */ -&gt; 10 + 1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#header p { color: blue; }   /* 101 points */ -&gt; 100 + 1 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#header #container p {color: red} /* 100 + 100 + 1 -&gt; 201 */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27" y="1354650"/>
            <a:ext cx="4358548" cy="13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Introduction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CSS3</a:t>
            </a:r>
            <a:endParaRPr/>
          </a:p>
        </p:txBody>
      </p:sp>
      <p:sp>
        <p:nvSpPr>
          <p:cNvPr id="237" name="Google Shape;237;p40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</a:rPr>
              <a:t>Flexbox - </a:t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Flexbox (Flexible Box) is a </a:t>
            </a:r>
            <a:r>
              <a:rPr b="1" lang="en" sz="1100">
                <a:solidFill>
                  <a:schemeClr val="dk1"/>
                </a:solidFill>
              </a:rPr>
              <a:t>CSS layout module</a:t>
            </a:r>
            <a:r>
              <a:rPr lang="en" sz="1100">
                <a:solidFill>
                  <a:schemeClr val="dk1"/>
                </a:solidFill>
              </a:rPr>
              <a:t> that makes it easier to </a:t>
            </a:r>
            <a:r>
              <a:rPr b="1" lang="en" sz="1100">
                <a:solidFill>
                  <a:schemeClr val="dk1"/>
                </a:solidFill>
              </a:rPr>
              <a:t>design flexible and responsive layouts</a:t>
            </a:r>
            <a:r>
              <a:rPr lang="en" sz="1100">
                <a:solidFill>
                  <a:schemeClr val="dk1"/>
                </a:solidFill>
              </a:rPr>
              <a:t> without using floats or positioning.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Flex Container</a:t>
            </a:r>
            <a:r>
              <a:rPr lang="en" sz="1100">
                <a:solidFill>
                  <a:schemeClr val="dk1"/>
                </a:solidFill>
              </a:rPr>
              <a:t> – The parent element that defines a flex context using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.container {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 		display: flex;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Flex Items</a:t>
            </a:r>
            <a:r>
              <a:rPr lang="en" sz="1100">
                <a:solidFill>
                  <a:schemeClr val="dk1"/>
                </a:solidFill>
              </a:rPr>
              <a:t> – The direct children of a flex container.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CSS Properties -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flex-direction</a:t>
            </a:r>
            <a:r>
              <a:rPr lang="en" sz="1100">
                <a:solidFill>
                  <a:srgbClr val="188038"/>
                </a:solidFill>
              </a:rPr>
              <a:t> - </a:t>
            </a:r>
            <a:r>
              <a:rPr lang="en" sz="1100">
                <a:solidFill>
                  <a:schemeClr val="dk1"/>
                </a:solidFill>
              </a:rPr>
              <a:t>Sets the main axis (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row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row-reverse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column-reverse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justify-content </a:t>
            </a:r>
            <a:r>
              <a:rPr lang="en" sz="1100">
                <a:solidFill>
                  <a:srgbClr val="188038"/>
                </a:solidFill>
              </a:rPr>
              <a:t>- </a:t>
            </a:r>
            <a:r>
              <a:rPr lang="en" sz="1100">
                <a:solidFill>
                  <a:schemeClr val="dk1"/>
                </a:solidFill>
              </a:rPr>
              <a:t>Align items along the main axis (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flex-start, center, space-between, space-around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align-items</a:t>
            </a:r>
            <a:r>
              <a:rPr lang="en" sz="1100">
                <a:solidFill>
                  <a:srgbClr val="188038"/>
                </a:solidFill>
              </a:rPr>
              <a:t> - </a:t>
            </a:r>
            <a:r>
              <a:rPr lang="en" sz="1100">
                <a:solidFill>
                  <a:schemeClr val="dk1"/>
                </a:solidFill>
              </a:rPr>
              <a:t>Align items along the cross axis (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flex-start, center, stretch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rgbClr val="188038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flex-wrap </a:t>
            </a:r>
            <a:r>
              <a:rPr lang="en" sz="1100">
                <a:solidFill>
                  <a:srgbClr val="188038"/>
                </a:solidFill>
              </a:rPr>
              <a:t>- </a:t>
            </a:r>
            <a:r>
              <a:rPr lang="en" sz="1100">
                <a:solidFill>
                  <a:schemeClr val="dk1"/>
                </a:solidFill>
              </a:rPr>
              <a:t>Controls wrapping of items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(nowrap, wrap, wrap-reverse</a:t>
            </a:r>
            <a:r>
              <a:rPr lang="en" sz="1100">
                <a:solidFill>
                  <a:schemeClr val="dk1"/>
                </a:solidFill>
              </a:rPr>
              <a:t>).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Queries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rgbClr val="FFFFFF"/>
                </a:highlight>
              </a:rPr>
              <a:t>When we have to make a web page responsive, we need to specify that which CSS properties will be applied on a particular viewport (device screen). This can be achieved by using media queries in our CSS file.</a:t>
            </a:r>
            <a:br>
              <a:rPr lang="en" sz="1100">
                <a:highlight>
                  <a:srgbClr val="FFFFFF"/>
                </a:highlight>
              </a:rPr>
            </a:b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Let’s understand this better with an example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  <a:t>@media screen/print and (min-width: 480px) {</a:t>
            </a:r>
            <a:b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  <a:t>    body {</a:t>
            </a:r>
            <a:b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  <a:t>        background-color: lightgreen;</a:t>
            </a:r>
            <a:b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  <a:t>    }</a:t>
            </a:r>
            <a:b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rgbClr val="188038"/>
                </a:solidFill>
                <a:highlight>
                  <a:srgbClr val="FFFFFF"/>
                </a:highlight>
              </a:rPr>
              <a:t>}</a:t>
            </a:r>
            <a:endParaRPr sz="1100">
              <a:solidFill>
                <a:srgbClr val="188038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So, the above code will work only when the device width is at least 480px. Hence, this code will not work on devices who’s width will be less than 480px.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SCSS</a:t>
            </a: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Introduction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SASS/SCSS?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SASS (Syntactically Awesome Style Sheets) is a </a:t>
            </a:r>
            <a:r>
              <a:rPr b="1" lang="en" sz="1100">
                <a:solidFill>
                  <a:schemeClr val="dk1"/>
                </a:solidFill>
              </a:rPr>
              <a:t>CSS preprocessor</a:t>
            </a:r>
            <a:r>
              <a:rPr lang="en" sz="1100">
                <a:solidFill>
                  <a:schemeClr val="dk1"/>
                </a:solidFill>
              </a:rPr>
              <a:t> that extends CSS with </a:t>
            </a:r>
            <a:r>
              <a:rPr b="1" lang="en" sz="1100">
                <a:solidFill>
                  <a:schemeClr val="dk1"/>
                </a:solidFill>
              </a:rPr>
              <a:t>variables, nesting, mixins, and more</a:t>
            </a:r>
            <a:r>
              <a:rPr lang="en" sz="1100">
                <a:solidFill>
                  <a:schemeClr val="dk1"/>
                </a:solidFill>
              </a:rPr>
              <a:t>, making stylesheets </a:t>
            </a:r>
            <a:r>
              <a:rPr b="1" lang="en" sz="1100">
                <a:solidFill>
                  <a:schemeClr val="dk1"/>
                </a:solidFill>
              </a:rPr>
              <a:t>easier to write and maintain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SCSS</a:t>
            </a:r>
            <a:r>
              <a:rPr lang="en" sz="1100">
                <a:solidFill>
                  <a:schemeClr val="dk1"/>
                </a:solidFill>
              </a:rPr>
              <a:t> is the </a:t>
            </a:r>
            <a:r>
              <a:rPr b="1" lang="en" sz="1100">
                <a:solidFill>
                  <a:schemeClr val="dk1"/>
                </a:solidFill>
              </a:rPr>
              <a:t>most commonly used syntax</a:t>
            </a:r>
            <a:r>
              <a:rPr lang="en" sz="1100">
                <a:solidFill>
                  <a:schemeClr val="dk1"/>
                </a:solidFill>
              </a:rPr>
              <a:t> of SASS, fully </a:t>
            </a:r>
            <a:r>
              <a:rPr b="1" lang="en" sz="1100">
                <a:solidFill>
                  <a:schemeClr val="dk1"/>
                </a:solidFill>
              </a:rPr>
              <a:t>CSS-compatible</a:t>
            </a:r>
            <a:r>
              <a:rPr lang="en" sz="1100">
                <a:solidFill>
                  <a:schemeClr val="dk1"/>
                </a:solidFill>
              </a:rPr>
              <a:t> and uses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" sz="1100">
                <a:solidFill>
                  <a:schemeClr val="dk1"/>
                </a:solidFill>
              </a:rPr>
              <a:t> like regular CSS.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VS code, Live Server, Node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Installation step -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Using Node Package Manager (NPM)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	</a:t>
            </a:r>
            <a:r>
              <a:rPr lang="en" sz="1050">
                <a:solidFill>
                  <a:srgbClr val="31333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npm install -g sass</a:t>
            </a:r>
            <a:endParaRPr sz="1050">
              <a:solidFill>
                <a:srgbClr val="31333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Usage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	</a:t>
            </a:r>
            <a:r>
              <a:rPr lang="en" sz="1050">
                <a:solidFill>
                  <a:srgbClr val="31333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sass source/stylesheets/index.scss build/stylesheets/index.css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In watch mode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</a:t>
            </a:r>
            <a:r>
              <a:rPr lang="en" sz="1050">
                <a:solidFill>
                  <a:srgbClr val="31333A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sass --watch input.scss output.css</a:t>
            </a:r>
            <a:endParaRPr sz="1050">
              <a:solidFill>
                <a:srgbClr val="31333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1333A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is SASS/SCSS?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4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Key Benefits - </a:t>
            </a:r>
            <a:endParaRPr b="1" sz="12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Variables: </a:t>
            </a:r>
            <a:r>
              <a:rPr lang="en" sz="1100">
                <a:solidFill>
                  <a:schemeClr val="dk1"/>
                </a:solidFill>
              </a:rPr>
              <a:t>Store reusable values like colors, fonts, etc.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Nesting: </a:t>
            </a:r>
            <a:r>
              <a:rPr lang="en" sz="1100">
                <a:solidFill>
                  <a:schemeClr val="dk1"/>
                </a:solidFill>
              </a:rPr>
              <a:t>Organize CSS hierarchically, like HTML.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Mixins: </a:t>
            </a:r>
            <a:r>
              <a:rPr lang="en" sz="1100">
                <a:solidFill>
                  <a:schemeClr val="dk1"/>
                </a:solidFill>
              </a:rPr>
              <a:t>Reusable blocks of styles with arguments.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Partials: </a:t>
            </a:r>
            <a:r>
              <a:rPr lang="en" sz="1100">
                <a:solidFill>
                  <a:schemeClr val="dk1"/>
                </a:solidFill>
              </a:rPr>
              <a:t>Modularize stylesheets for maintainability.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Inheritance: </a:t>
            </a:r>
            <a:r>
              <a:rPr lang="en" sz="1100">
                <a:solidFill>
                  <a:schemeClr val="dk1"/>
                </a:solidFill>
              </a:rPr>
              <a:t>Share styles across selectors with @extend.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Math &amp; Functions: </a:t>
            </a:r>
            <a:r>
              <a:rPr lang="en" sz="1100">
                <a:solidFill>
                  <a:schemeClr val="dk1"/>
                </a:solidFill>
              </a:rPr>
              <a:t>Perform calculations and use built-in functions.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66" name="Google Shape;266;p45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SCSS variables allow you to </a:t>
            </a:r>
            <a:r>
              <a:rPr b="1" lang="en" sz="1100">
                <a:solidFill>
                  <a:schemeClr val="dk1"/>
                </a:solidFill>
              </a:rPr>
              <a:t>store reusable values</a:t>
            </a:r>
            <a:r>
              <a:rPr lang="en" sz="1100">
                <a:solidFill>
                  <a:schemeClr val="dk1"/>
                </a:solidFill>
              </a:rPr>
              <a:t> such as colors, fonts, sizes, or any CSS value.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They make your stylesheet </a:t>
            </a:r>
            <a:r>
              <a:rPr b="1" lang="en" sz="1100">
                <a:solidFill>
                  <a:schemeClr val="dk1"/>
                </a:solidFill>
              </a:rPr>
              <a:t>cleaner and easier to maintain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 -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$primary-color: #3498db;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$font-stack: 'Arial, sans-serif';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$padding-size: 10px;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body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color: $primary-color;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font-family: $font-stack;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padding: $padding-size;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button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background-color: $primary-color;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padding: $padding-size;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Nesting</a:t>
            </a:r>
            <a:endParaRPr/>
          </a:p>
        </p:txBody>
      </p:sp>
      <p:sp>
        <p:nvSpPr>
          <p:cNvPr id="272" name="Google Shape;272;p46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Nesting in SCSS allows you to </a:t>
            </a:r>
            <a:r>
              <a:rPr b="1" lang="en" sz="1100">
                <a:solidFill>
                  <a:schemeClr val="dk1"/>
                </a:solidFill>
              </a:rPr>
              <a:t>write CSS selectors inside other selectors</a:t>
            </a:r>
            <a:r>
              <a:rPr lang="en" sz="1100">
                <a:solidFill>
                  <a:schemeClr val="dk1"/>
                </a:solidFill>
              </a:rPr>
              <a:t>, reflecting the </a:t>
            </a:r>
            <a:r>
              <a:rPr b="1" lang="en" sz="1100">
                <a:solidFill>
                  <a:schemeClr val="dk1"/>
                </a:solidFill>
              </a:rPr>
              <a:t>HTML</a:t>
            </a:r>
            <a:br>
              <a:rPr b="1"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 -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nav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background-color: #333;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ul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list-style: none;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li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  display: inline-block;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  margin-right: 20px;        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  &amp;:hover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      color: #ffcc00;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  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  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Mixins</a:t>
            </a:r>
            <a:endParaRPr/>
          </a:p>
        </p:txBody>
      </p:sp>
      <p:sp>
        <p:nvSpPr>
          <p:cNvPr id="278" name="Google Shape;278;p47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 </a:t>
            </a:r>
            <a:r>
              <a:rPr b="1" lang="en" sz="1100">
                <a:solidFill>
                  <a:schemeClr val="dk1"/>
                </a:solidFill>
              </a:rPr>
              <a:t>mixin</a:t>
            </a:r>
            <a:r>
              <a:rPr lang="en" sz="1100">
                <a:solidFill>
                  <a:schemeClr val="dk1"/>
                </a:solidFill>
              </a:rPr>
              <a:t> is a reusable block of CSS code in SCSS that you can </a:t>
            </a:r>
            <a:r>
              <a:rPr b="1" lang="en" sz="1100">
                <a:solidFill>
                  <a:schemeClr val="dk1"/>
                </a:solidFill>
              </a:rPr>
              <a:t>include in multiple selectors</a:t>
            </a:r>
            <a:r>
              <a:rPr lang="en" sz="1100">
                <a:solidFill>
                  <a:schemeClr val="dk1"/>
                </a:solidFill>
              </a:rPr>
              <a:t>, helping </a:t>
            </a:r>
            <a:r>
              <a:rPr b="1" lang="en" sz="1100">
                <a:solidFill>
                  <a:schemeClr val="dk1"/>
                </a:solidFill>
              </a:rPr>
              <a:t>avoid repetition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 -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@mixin flex-center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display: flex;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justify-content: center;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align-items: center;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.container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@include flex-center;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height: 200px;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background-color: lightblue;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.button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@include flex-center;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padding: 10px 20px;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background-color: #3498db;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</a:rPr>
              <a:t>  color: white;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Partials &amp; Imports</a:t>
            </a:r>
            <a:endParaRPr/>
          </a:p>
        </p:txBody>
      </p:sp>
      <p:sp>
        <p:nvSpPr>
          <p:cNvPr id="284" name="Google Shape;284;p48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Partials</a:t>
            </a:r>
            <a:r>
              <a:rPr lang="en" sz="1100">
                <a:solidFill>
                  <a:schemeClr val="dk1"/>
                </a:solidFill>
              </a:rPr>
              <a:t> are SCSS files that contain </a:t>
            </a:r>
            <a:r>
              <a:rPr b="1" lang="en" sz="1100">
                <a:solidFill>
                  <a:schemeClr val="dk1"/>
                </a:solidFill>
              </a:rPr>
              <a:t>small pieces of CSS</a:t>
            </a:r>
            <a:r>
              <a:rPr lang="en" sz="1100">
                <a:solidFill>
                  <a:schemeClr val="dk1"/>
                </a:solidFill>
              </a:rPr>
              <a:t> (like variables, mixins, or components) and start with an </a:t>
            </a:r>
            <a:r>
              <a:rPr b="1" lang="en" sz="1100">
                <a:solidFill>
                  <a:schemeClr val="dk1"/>
                </a:solidFill>
              </a:rPr>
              <a:t>underscore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Imports</a:t>
            </a:r>
            <a:r>
              <a:rPr lang="en" sz="1100">
                <a:solidFill>
                  <a:schemeClr val="dk1"/>
                </a:solidFill>
              </a:rPr>
              <a:t> are used to </a:t>
            </a:r>
            <a:r>
              <a:rPr b="1" lang="en" sz="1100">
                <a:solidFill>
                  <a:schemeClr val="dk1"/>
                </a:solidFill>
              </a:rPr>
              <a:t>combine multiple SCSS files</a:t>
            </a:r>
            <a:r>
              <a:rPr lang="en" sz="1100">
                <a:solidFill>
                  <a:schemeClr val="dk1"/>
                </a:solidFill>
              </a:rPr>
              <a:t> into one main stylesheet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@import</a:t>
            </a:r>
            <a:r>
              <a:rPr lang="en" sz="1100">
                <a:solidFill>
                  <a:schemeClr val="dk1"/>
                </a:solidFill>
              </a:rPr>
              <a:t> (or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@use</a:t>
            </a:r>
            <a:r>
              <a:rPr lang="en" sz="1100">
                <a:solidFill>
                  <a:schemeClr val="dk1"/>
                </a:solidFill>
              </a:rPr>
              <a:t> in modern SCSS).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Example -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File - partials/_variables.scss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rgbClr val="188038"/>
                </a:solidFill>
              </a:rPr>
              <a:t>$primary-color: #3498db;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$padding-size: 10px;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File - main.scss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@import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'partials/variables'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.container {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  padding: $padding-size;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  background-color: $primary-color;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</a:rPr>
              <a:t>}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Exercise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9"/>
          <p:cNvSpPr txBox="1"/>
          <p:nvPr/>
        </p:nvSpPr>
        <p:spPr>
          <a:xfrm>
            <a:off x="557775" y="2886000"/>
            <a:ext cx="791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https://www.figma.com/design/IlXGysxi6wrxEhvAJ5G660/Minimal-Landing-Page-Design-%7C-Website-Home-Page-Design-%7C-Agency-Website-UI-Design--Community-?node-id=5-573&amp;t=AluilxEX2mu8fwi7-0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What is HTML?</a:t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08825" y="969725"/>
            <a:ext cx="78816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AutoNum type="arabicPeriod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HTML stands for HyperText Markup Language.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AutoNum type="arabicPeriod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It is the standard language for creating web pages.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AutoNum type="arabicPeriod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HTML structures the content of a webpage using elements and tags.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AutoNum type="arabicPeriod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It tells the browser what content is (headings, paragraphs, links, images, etc.) and how to display it.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AutoNum type="arabicPeriod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HTML is not a programming language; it is a markup language.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48025" y="2571750"/>
            <a:ext cx="54762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Example:</a:t>
            </a:r>
            <a:br>
              <a:rPr b="1" lang="en" sz="1100">
                <a:latin typeface="Tahoma"/>
                <a:ea typeface="Tahoma"/>
                <a:cs typeface="Tahoma"/>
                <a:sym typeface="Tahoma"/>
              </a:rPr>
            </a:b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&lt;h1&gt;Welcome to My Website&lt;/h1&gt;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&lt;p&gt;This is a sample paragraph.&lt;/p&gt;</a:t>
            </a:r>
            <a:endParaRPr sz="1100">
              <a:solidFill>
                <a:srgbClr val="18803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557775" y="2886000"/>
            <a:ext cx="79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https://forms.gle/ne3AfP1s7a2WpGjW9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1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Document Structure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25" y="1298150"/>
            <a:ext cx="54197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Meta tags (Tags under Head)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407700" y="865150"/>
            <a:ext cx="8328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&lt;meta&gt;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tag provides metadata about the HTML document. Metadata will not be displayed on the page, but will be machine parsable.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" sz="1100">
                <a:latin typeface="Tahoma"/>
                <a:ea typeface="Tahoma"/>
                <a:cs typeface="Tahoma"/>
                <a:sym typeface="Tahoma"/>
              </a:rPr>
              <a:t>Meta elements are typically used to specify page description, keywords, author of the document, last modified, and other metadata. Also, it helps to improve the SEO( Search Engine Optimization) of a web page by using certain keywords related to the web page.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●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 &lt;meta&gt;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tags always go inside the &lt;head&gt; element.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46850" y="2800350"/>
            <a:ext cx="83286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latin typeface="Tahoma"/>
                <a:ea typeface="Tahoma"/>
                <a:cs typeface="Tahoma"/>
                <a:sym typeface="Tahoma"/>
              </a:rPr>
              <a:t>Following are few examples of &lt;meta&gt; tag with different attributes :</a:t>
            </a:r>
            <a:endParaRPr b="1" i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&lt;title&gt;Page Title&lt;/title&gt;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(Document Title)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&lt;link&gt;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tag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(Link external resources like css and favicon)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&lt;meta name="keywords" content="HTML, CSS, XML, XHTML, JavaScript"&gt;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(For Search engines)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&lt;meta name="description" content="Free Web tutorials on HTML and CSS"&gt;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 Description of web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age)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&lt;meta name="author" content="John Doe"&gt;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(Author of web page)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&lt;meta name="viewport" content="width=device-width, initial-scale=1.0"&gt;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(Responsiveness)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"/>
                <a:ea typeface="Roboto"/>
                <a:cs typeface="Roboto"/>
                <a:sym typeface="Roboto"/>
              </a:rPr>
              <a:t>&lt;script&gt;</a:t>
            </a:r>
            <a:r>
              <a:rPr lang="en" sz="1100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lang="en" sz="1100">
                <a:latin typeface="Tahoma"/>
                <a:ea typeface="Tahoma"/>
                <a:cs typeface="Tahoma"/>
                <a:sym typeface="Tahoma"/>
              </a:rPr>
              <a:t>(Add external and internal JS code)</a:t>
            </a:r>
            <a:endParaRPr b="1" sz="11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Tags inside Body tag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Text &amp; Headings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" sz="1100">
                <a:solidFill>
                  <a:schemeClr val="dk1"/>
                </a:solidFill>
              </a:rPr>
              <a:t> to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&lt;h6&gt;</a:t>
            </a:r>
            <a:r>
              <a:rPr lang="en" sz="1100">
                <a:solidFill>
                  <a:schemeClr val="dk1"/>
                </a:solidFill>
              </a:rPr>
              <a:t> → Headings (H1 = biggest, H6 = smallest)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chemeClr val="dk1"/>
                </a:solidFill>
              </a:rPr>
              <a:t> → Paragraph text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&lt;strong&gt;, &lt;em&gt;</a:t>
            </a:r>
            <a:r>
              <a:rPr lang="en" sz="1100">
                <a:solidFill>
                  <a:schemeClr val="dk1"/>
                </a:solidFill>
              </a:rPr>
              <a:t> → To make text bold and italic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&lt;br&gt;</a:t>
            </a:r>
            <a:r>
              <a:rPr lang="en" sz="1100">
                <a:solidFill>
                  <a:schemeClr val="dk1"/>
                </a:solidFill>
              </a:rPr>
              <a:t> → Line break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Links &amp; Media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&lt;a&gt;</a:t>
            </a:r>
            <a:r>
              <a:rPr lang="en" sz="1100">
                <a:solidFill>
                  <a:schemeClr val="dk1"/>
                </a:solidFill>
              </a:rPr>
              <a:t> → Hyperlink (e.g.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href="https://example.com"&gt;Visit&lt;/a&gt;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&lt;img&gt;</a:t>
            </a:r>
            <a:r>
              <a:rPr lang="en" sz="1100">
                <a:solidFill>
                  <a:schemeClr val="dk1"/>
                </a:solidFill>
              </a:rPr>
              <a:t> → Image (e.g.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&lt;img src="photo.jpg" alt="My photo"&gt;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&lt;video&gt;</a:t>
            </a:r>
            <a:r>
              <a:rPr lang="en" sz="1100">
                <a:solidFill>
                  <a:schemeClr val="dk1"/>
                </a:solidFill>
              </a:rPr>
              <a:t> → Video element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&lt;audio&gt;</a:t>
            </a:r>
            <a:r>
              <a:rPr lang="en" sz="1100">
                <a:solidFill>
                  <a:schemeClr val="dk1"/>
                </a:solidFill>
              </a:rPr>
              <a:t> → Audio player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&lt;iframe&gt;</a:t>
            </a:r>
            <a:r>
              <a:rPr lang="en" sz="1100">
                <a:solidFill>
                  <a:schemeClr val="dk1"/>
                </a:solidFill>
              </a:rPr>
              <a:t> → Embed external pages or YouTube videos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Lists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r>
              <a:rPr lang="en" sz="1100">
                <a:solidFill>
                  <a:schemeClr val="dk1"/>
                </a:solidFill>
              </a:rPr>
              <a:t> → Unordered list (bullets)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&lt;ol&gt;</a:t>
            </a:r>
            <a:r>
              <a:rPr lang="en" sz="1100">
                <a:solidFill>
                  <a:schemeClr val="dk1"/>
                </a:solidFill>
              </a:rPr>
              <a:t> → Ordered list (numbers)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&lt;li&gt;</a:t>
            </a:r>
            <a:r>
              <a:rPr lang="en" sz="1100">
                <a:solidFill>
                  <a:schemeClr val="dk1"/>
                </a:solidFill>
              </a:rPr>
              <a:t> → List item</a:t>
            </a:r>
            <a:br>
              <a:rPr lang="en" sz="1100">
                <a:solidFill>
                  <a:schemeClr val="dk1"/>
                </a:solidFill>
              </a:rPr>
            </a:b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Tags inside Body tag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Structure &amp; Layout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 sz="1100">
                <a:solidFill>
                  <a:schemeClr val="dk1"/>
                </a:solidFill>
              </a:rPr>
              <a:t> → Division or container (block-level)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&lt;span&gt;</a:t>
            </a:r>
            <a:r>
              <a:rPr lang="en" sz="1100">
                <a:solidFill>
                  <a:schemeClr val="dk1"/>
                </a:solidFill>
              </a:rPr>
              <a:t> → Inline container (for styling small text parts)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&lt;header&gt;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&lt;nav&gt;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&lt;main&gt;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&lt;article&gt;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&lt;footer&gt;</a:t>
            </a:r>
            <a:r>
              <a:rPr lang="en" sz="1100">
                <a:solidFill>
                  <a:schemeClr val="dk1"/>
                </a:solidFill>
              </a:rPr>
              <a:t> → Semantic layout tags (HTML5)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Forms &amp; Inputs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&lt;form&gt;</a:t>
            </a:r>
            <a:r>
              <a:rPr lang="en" sz="1100">
                <a:solidFill>
                  <a:schemeClr val="dk1"/>
                </a:solidFill>
              </a:rPr>
              <a:t> → Form container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&lt;input&gt;</a:t>
            </a:r>
            <a:r>
              <a:rPr lang="en" sz="1100">
                <a:solidFill>
                  <a:schemeClr val="dk1"/>
                </a:solidFill>
              </a:rPr>
              <a:t> → Text boxes, checkboxes, etc.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&lt;textarea&gt;</a:t>
            </a:r>
            <a:r>
              <a:rPr lang="en" sz="1100">
                <a:solidFill>
                  <a:schemeClr val="dk1"/>
                </a:solidFill>
              </a:rPr>
              <a:t> → Multi-line text box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&lt;button&gt;</a:t>
            </a:r>
            <a:r>
              <a:rPr lang="en" sz="1100">
                <a:solidFill>
                  <a:schemeClr val="dk1"/>
                </a:solidFill>
              </a:rPr>
              <a:t> → Clickable button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&lt;select&gt;</a:t>
            </a:r>
            <a:r>
              <a:rPr lang="en" sz="1100">
                <a:solidFill>
                  <a:schemeClr val="dk1"/>
                </a:solidFill>
              </a:rPr>
              <a:t> → Dropdown menu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&lt;label&gt;</a:t>
            </a:r>
            <a:r>
              <a:rPr lang="en" sz="1100">
                <a:solidFill>
                  <a:schemeClr val="dk1"/>
                </a:solidFill>
              </a:rPr>
              <a:t> → Describes input fields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Interactive &amp; Advanced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&lt;script&gt;</a:t>
            </a:r>
            <a:r>
              <a:rPr lang="en" sz="1100">
                <a:solidFill>
                  <a:schemeClr val="dk1"/>
                </a:solidFill>
              </a:rPr>
              <a:t> → JavaScript code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&lt;table&gt;</a:t>
            </a:r>
            <a:r>
              <a:rPr lang="en" sz="1100">
                <a:solidFill>
                  <a:schemeClr val="dk1"/>
                </a:solidFill>
              </a:rPr>
              <a:t> → Display tabular data (with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&lt;tr&gt;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&lt;td&gt;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&lt;th&gt;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Block-level and Inline-level Elements</a:t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228600" y="884200"/>
            <a:ext cx="7434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HTML elements are of two main types: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Block-level elements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Always start on a </a:t>
            </a:r>
            <a:r>
              <a:rPr b="1" lang="en" sz="1100">
                <a:solidFill>
                  <a:schemeClr val="dk1"/>
                </a:solidFill>
              </a:rPr>
              <a:t>new line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Occupy the </a:t>
            </a:r>
            <a:r>
              <a:rPr b="1" lang="en" sz="1100">
                <a:solidFill>
                  <a:schemeClr val="dk1"/>
                </a:solidFill>
              </a:rPr>
              <a:t>full available width</a:t>
            </a:r>
            <a:r>
              <a:rPr lang="en" sz="1100">
                <a:solidFill>
                  <a:schemeClr val="dk1"/>
                </a:solidFill>
              </a:rPr>
              <a:t> (stretch across the container).</a:t>
            </a:r>
            <a:endParaRPr sz="11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Common examples: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" sz="1100">
                <a:solidFill>
                  <a:schemeClr val="dk1"/>
                </a:solidFill>
              </a:rPr>
              <a:t>–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&lt;h6&gt;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&lt;article&gt;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Inline-level elements</a:t>
            </a:r>
            <a:endParaRPr b="1"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Do </a:t>
            </a:r>
            <a:r>
              <a:rPr b="1" lang="en" sz="1100">
                <a:solidFill>
                  <a:schemeClr val="dk1"/>
                </a:solidFill>
              </a:rPr>
              <a:t>not start on a new line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100">
                <a:solidFill>
                  <a:schemeClr val="dk1"/>
                </a:solidFill>
              </a:rPr>
              <a:t>Take up </a:t>
            </a:r>
            <a:r>
              <a:rPr b="1" lang="en" sz="1100">
                <a:solidFill>
                  <a:schemeClr val="dk1"/>
                </a:solidFill>
              </a:rPr>
              <a:t>only as much width</a:t>
            </a:r>
            <a:r>
              <a:rPr lang="en" sz="1100">
                <a:solidFill>
                  <a:schemeClr val="dk1"/>
                </a:solidFill>
              </a:rPr>
              <a:t> as their content.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Common examples: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&lt;span&gt;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&lt;img&gt;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&lt;strong&gt;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&lt;em&gt;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